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54"/>
  </p:notesMasterIdLst>
  <p:handoutMasterIdLst>
    <p:handoutMasterId r:id="rId55"/>
  </p:handoutMasterIdLst>
  <p:sldIdLst>
    <p:sldId id="256" r:id="rId3"/>
    <p:sldId id="302" r:id="rId4"/>
    <p:sldId id="351" r:id="rId5"/>
    <p:sldId id="305" r:id="rId6"/>
    <p:sldId id="306" r:id="rId7"/>
    <p:sldId id="307" r:id="rId8"/>
    <p:sldId id="308" r:id="rId9"/>
    <p:sldId id="314" r:id="rId10"/>
    <p:sldId id="344" r:id="rId11"/>
    <p:sldId id="309" r:id="rId12"/>
    <p:sldId id="328" r:id="rId13"/>
    <p:sldId id="360" r:id="rId14"/>
    <p:sldId id="329" r:id="rId15"/>
    <p:sldId id="330" r:id="rId16"/>
    <p:sldId id="310" r:id="rId17"/>
    <p:sldId id="331" r:id="rId18"/>
    <p:sldId id="311" r:id="rId19"/>
    <p:sldId id="332" r:id="rId20"/>
    <p:sldId id="333" r:id="rId21"/>
    <p:sldId id="313" r:id="rId22"/>
    <p:sldId id="352" r:id="rId23"/>
    <p:sldId id="353" r:id="rId24"/>
    <p:sldId id="354" r:id="rId25"/>
    <p:sldId id="355" r:id="rId26"/>
    <p:sldId id="356" r:id="rId27"/>
    <p:sldId id="358" r:id="rId28"/>
    <p:sldId id="357" r:id="rId29"/>
    <p:sldId id="359" r:id="rId30"/>
    <p:sldId id="315" r:id="rId31"/>
    <p:sldId id="334" r:id="rId32"/>
    <p:sldId id="335" r:id="rId33"/>
    <p:sldId id="316" r:id="rId34"/>
    <p:sldId id="336" r:id="rId35"/>
    <p:sldId id="337" r:id="rId36"/>
    <p:sldId id="317" r:id="rId37"/>
    <p:sldId id="338" r:id="rId38"/>
    <p:sldId id="339" r:id="rId39"/>
    <p:sldId id="318" r:id="rId40"/>
    <p:sldId id="342" r:id="rId41"/>
    <p:sldId id="319" r:id="rId42"/>
    <p:sldId id="341" r:id="rId43"/>
    <p:sldId id="321" r:id="rId44"/>
    <p:sldId id="320" r:id="rId45"/>
    <p:sldId id="340" r:id="rId46"/>
    <p:sldId id="323" r:id="rId47"/>
    <p:sldId id="322" r:id="rId48"/>
    <p:sldId id="345" r:id="rId49"/>
    <p:sldId id="346" r:id="rId50"/>
    <p:sldId id="324" r:id="rId51"/>
    <p:sldId id="347" r:id="rId52"/>
    <p:sldId id="304" r:id="rId5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279" autoAdjust="0"/>
  </p:normalViewPr>
  <p:slideViewPr>
    <p:cSldViewPr snapToGrid="0"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982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DDB5-0E24-4421-A503-D5364116E6EF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06B2-EDA2-4186-B9F6-A6F8EF1840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10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C35E24-B09B-471E-B31D-077CE2E6A163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40A769-5D9B-41C7-B256-1E0C51D3A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79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142875" y="5867400"/>
            <a:ext cx="8786813" cy="369888"/>
            <a:chOff x="142876" y="5867427"/>
            <a:chExt cx="8786810" cy="369332"/>
          </a:xfrm>
        </p:grpSpPr>
        <p:cxnSp>
          <p:nvCxnSpPr>
            <p:cNvPr id="6" name="Connecteur droit 17"/>
            <p:cNvCxnSpPr/>
            <p:nvPr userDrawn="1"/>
          </p:nvCxnSpPr>
          <p:spPr>
            <a:xfrm>
              <a:off x="142876" y="6072206"/>
              <a:ext cx="3143240" cy="1588"/>
            </a:xfrm>
            <a:prstGeom prst="line">
              <a:avLst/>
            </a:prstGeom>
            <a:ln cmpd="sng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18"/>
            <p:cNvCxnSpPr/>
            <p:nvPr userDrawn="1"/>
          </p:nvCxnSpPr>
          <p:spPr>
            <a:xfrm>
              <a:off x="5786446" y="6072206"/>
              <a:ext cx="3143240" cy="1588"/>
            </a:xfrm>
            <a:prstGeom prst="line">
              <a:avLst/>
            </a:prstGeom>
            <a:ln cmpd="sng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19"/>
            <p:cNvSpPr txBox="1">
              <a:spLocks noChangeArrowheads="1"/>
            </p:cNvSpPr>
            <p:nvPr userDrawn="1"/>
          </p:nvSpPr>
          <p:spPr bwMode="auto">
            <a:xfrm>
              <a:off x="3635375" y="5867427"/>
              <a:ext cx="2160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dirty="0" smtClean="0">
                  <a:latin typeface="Calibri" pitchFamily="34" charset="0"/>
                </a:rPr>
                <a:t>Merci à nos sponsors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75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6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6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8577E77-00F2-456A-8A5D-420FBB52C34B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D5C111-1A97-4322-AFC7-DAEB45486F4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74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17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0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1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87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9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36538"/>
            <a:ext cx="6573838" cy="439737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pour modifier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74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3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48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171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7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32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7" descr="SA_UserGroup_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68577E77-00F2-456A-8A5D-420FBB52C34B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4D5C111-1A97-4322-AFC7-DAEB45486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9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68577E77-00F2-456A-8A5D-420FBB52C34B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4D5C111-1A97-4322-AFC7-DAEB45486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01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68577E77-00F2-456A-8A5D-420FBB52C34B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4D5C111-1A97-4322-AFC7-DAEB45486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9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68577E77-00F2-456A-8A5D-420FBB52C34B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4D5C111-1A97-4322-AFC7-DAEB45486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0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image" Target="../media/image10.png"/><Relationship Id="rId24" Type="http://schemas.openxmlformats.org/officeDocument/2006/relationships/image" Target="../media/image11.png"/><Relationship Id="rId25" Type="http://schemas.openxmlformats.org/officeDocument/2006/relationships/image" Target="../media/image12.GIF"/><Relationship Id="rId26" Type="http://schemas.openxmlformats.org/officeDocument/2006/relationships/image" Target="../media/image1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jpeg"/><Relationship Id="rId18" Type="http://schemas.openxmlformats.org/officeDocument/2006/relationships/image" Target="../media/image5.jpe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13858" y="6147162"/>
            <a:ext cx="1693295" cy="315482"/>
          </a:xfrm>
          <a:prstGeom prst="rect">
            <a:avLst/>
          </a:prstGeom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8" name="Image 6" descr="SA_UserGroup_Franc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0"/>
            <a:ext cx="2112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00034" y="819136"/>
            <a:ext cx="8286808" cy="1588"/>
          </a:xfrm>
          <a:prstGeom prst="line">
            <a:avLst/>
          </a:prstGeom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30" name="Groupe 10"/>
          <p:cNvGrpSpPr>
            <a:grpSpLocks/>
          </p:cNvGrpSpPr>
          <p:nvPr/>
        </p:nvGrpSpPr>
        <p:grpSpPr bwMode="auto">
          <a:xfrm>
            <a:off x="285750" y="5857875"/>
            <a:ext cx="8786813" cy="369888"/>
            <a:chOff x="142876" y="5857892"/>
            <a:chExt cx="8786810" cy="369332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142876" y="6072206"/>
              <a:ext cx="3143240" cy="1588"/>
            </a:xfrm>
            <a:prstGeom prst="line">
              <a:avLst/>
            </a:prstGeom>
            <a:ln cmpd="sng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5786446" y="6072206"/>
              <a:ext cx="3143240" cy="1588"/>
            </a:xfrm>
            <a:prstGeom prst="line">
              <a:avLst/>
            </a:prstGeom>
            <a:ln cmpd="sng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8" name="ZoneTexte 14"/>
            <p:cNvSpPr txBox="1">
              <a:spLocks noChangeArrowheads="1"/>
            </p:cNvSpPr>
            <p:nvPr userDrawn="1"/>
          </p:nvSpPr>
          <p:spPr bwMode="auto">
            <a:xfrm>
              <a:off x="3482975" y="5857892"/>
              <a:ext cx="2160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FR" smtClean="0">
                  <a:latin typeface="Calibri" pitchFamily="34" charset="0"/>
                </a:rPr>
                <a:t>Merci à nos sponsors</a:t>
              </a:r>
            </a:p>
          </p:txBody>
        </p:sp>
      </p:grpSp>
      <p:pic>
        <p:nvPicPr>
          <p:cNvPr id="1031" name="Image 15" descr="zenika5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6518903"/>
            <a:ext cx="1331524" cy="33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8" descr="logo-xebia-nu-petit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04" y="6166194"/>
            <a:ext cx="922367" cy="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20" descr="logo m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6538441"/>
            <a:ext cx="1287591" cy="3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01" y="6519333"/>
            <a:ext cx="2107022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8" descr="D:\DPE\FrenchSUG\marketing\logos\logo-neoxia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9" y="6497214"/>
            <a:ext cx="1117594" cy="3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4990" y="6187609"/>
            <a:ext cx="1388218" cy="31840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445105" y="6172392"/>
            <a:ext cx="523861" cy="376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028113" y="6452587"/>
            <a:ext cx="705575" cy="4054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617507" y="6136967"/>
            <a:ext cx="728404" cy="364202"/>
          </a:xfrm>
          <a:prstGeom prst="rect">
            <a:avLst/>
          </a:prstGeom>
        </p:spPr>
      </p:pic>
      <p:pic>
        <p:nvPicPr>
          <p:cNvPr id="8" name="Image 7" descr="HP_Blue_RGB_72_MD.GIF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49" y="6485158"/>
            <a:ext cx="372842" cy="372842"/>
          </a:xfrm>
          <a:prstGeom prst="rect">
            <a:avLst/>
          </a:prstGeom>
        </p:spPr>
      </p:pic>
      <p:pic>
        <p:nvPicPr>
          <p:cNvPr id="21" name="Image 20" descr="logo ftv editions numériques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21" y="6180393"/>
            <a:ext cx="1615479" cy="221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5F62-229D-4711-8D40-700D7DFA1754}" type="datetimeFigureOut">
              <a:rPr lang="fr-FR" smtClean="0"/>
              <a:t>11/11/2013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F97B-F5DD-4AB2-A9F9-79E55C2713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6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GIF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3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rôle du coach Agile</a:t>
            </a:r>
            <a:br>
              <a:rPr lang="fr-FR" dirty="0" smtClean="0"/>
            </a:br>
            <a:r>
              <a:rPr lang="fr-FR" sz="3200" dirty="0" smtClean="0"/>
              <a:t>et son apport pour le projet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Franck </a:t>
            </a:r>
            <a:r>
              <a:rPr lang="fr-FR" dirty="0" err="1" smtClean="0"/>
              <a:t>Beulé</a:t>
            </a:r>
            <a:endParaRPr lang="fr-FR" dirty="0" smtClean="0"/>
          </a:p>
          <a:p>
            <a:r>
              <a:rPr lang="fr-FR" dirty="0" smtClean="0"/>
              <a:t>Soirée du 4 novembre 2013</a:t>
            </a:r>
          </a:p>
          <a:p>
            <a:r>
              <a:rPr lang="fr-FR" dirty="0" smtClean="0"/>
              <a:t>Chez Google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8055428" y="5052790"/>
            <a:ext cx="972457" cy="7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45’</a:t>
            </a:r>
          </a:p>
        </p:txBody>
      </p:sp>
    </p:spTree>
    <p:extLst>
      <p:ext uri="{BB962C8B-B14F-4D97-AF65-F5344CB8AC3E}">
        <p14:creationId xmlns:p14="http://schemas.microsoft.com/office/powerpoint/2010/main" val="50209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s’interdit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S’impliquer dans le fonctionnel du projet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496158"/>
            <a:ext cx="5895048" cy="42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s’interdit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Faire une prescription médicale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1" y="1788339"/>
            <a:ext cx="5696536" cy="38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s’interdit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niveau de conscience du problème diffère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0" y="2007328"/>
            <a:ext cx="3319848" cy="33198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78732" y="1839505"/>
            <a:ext cx="95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Coach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721697" y="5057749"/>
            <a:ext cx="104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Equipe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240854" y="3576817"/>
            <a:ext cx="109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Problème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09217" y="3583223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Solution</a:t>
            </a:r>
            <a:endParaRPr lang="fr-FR" dirty="0">
              <a:solidFill>
                <a:srgbClr val="4F81BD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3109434" y="1883304"/>
            <a:ext cx="2744478" cy="360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883143" y="1532923"/>
            <a:ext cx="105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Réflexion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5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s’interdit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Se comporter en sauveur</a:t>
            </a:r>
          </a:p>
          <a:p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" y="1484213"/>
            <a:ext cx="5944837" cy="42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L’accompagnement du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/>
              <a:t>Chaque projet a ses </a:t>
            </a:r>
            <a:r>
              <a:rPr lang="fr-FR" dirty="0" smtClean="0"/>
              <a:t>spécificités</a:t>
            </a:r>
          </a:p>
          <a:p>
            <a:r>
              <a:rPr lang="fr-FR" dirty="0" smtClean="0"/>
              <a:t>La </a:t>
            </a:r>
            <a:r>
              <a:rPr lang="fr-FR" dirty="0"/>
              <a:t>pratique de l’agilité varie en </a:t>
            </a:r>
            <a:r>
              <a:rPr lang="fr-FR" dirty="0" smtClean="0"/>
              <a:t>conséquence</a:t>
            </a:r>
          </a:p>
          <a:p>
            <a:r>
              <a:rPr lang="fr-FR" dirty="0" smtClean="0"/>
              <a:t>Le </a:t>
            </a:r>
            <a:r>
              <a:rPr lang="fr-FR" dirty="0"/>
              <a:t>coach accompagne cette mise en </a:t>
            </a:r>
            <a:r>
              <a:rPr lang="fr-FR" dirty="0" smtClean="0"/>
              <a:t>pratique</a:t>
            </a:r>
            <a:endParaRPr lang="fr-FR" dirty="0"/>
          </a:p>
          <a:p>
            <a:endParaRPr lang="fr" dirty="0"/>
          </a:p>
          <a:p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33" y="2546370"/>
            <a:ext cx="4314516" cy="33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supervise </a:t>
            </a:r>
            <a:r>
              <a:rPr lang="fr-FR" dirty="0"/>
              <a:t>la mise en œuvre de </a:t>
            </a:r>
            <a:r>
              <a:rPr lang="fr-FR" dirty="0" smtClean="0"/>
              <a:t>l’Agilité</a:t>
            </a:r>
          </a:p>
          <a:p>
            <a:pPr lvl="1"/>
            <a:r>
              <a:rPr lang="fr-FR" dirty="0" smtClean="0"/>
              <a:t>vérifie </a:t>
            </a:r>
            <a:r>
              <a:rPr lang="fr-FR" dirty="0"/>
              <a:t>que les règles de l’art sont bien </a:t>
            </a:r>
            <a:r>
              <a:rPr lang="fr-FR" dirty="0" smtClean="0"/>
              <a:t>appliquées</a:t>
            </a:r>
          </a:p>
          <a:p>
            <a:pPr lvl="1"/>
            <a:r>
              <a:rPr lang="fr-FR" dirty="0" smtClean="0"/>
              <a:t>ajuste </a:t>
            </a:r>
            <a:r>
              <a:rPr lang="fr-FR" dirty="0"/>
              <a:t>l’implémentation de la méthode en fonction du contexte du </a:t>
            </a:r>
            <a:r>
              <a:rPr lang="fr-FR" dirty="0" smtClean="0"/>
              <a:t>projet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7" y="3102203"/>
            <a:ext cx="42862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apporter </a:t>
            </a:r>
            <a:r>
              <a:rPr lang="fr-FR" dirty="0"/>
              <a:t>un regard </a:t>
            </a:r>
            <a:r>
              <a:rPr lang="fr-FR" dirty="0" smtClean="0"/>
              <a:t>extérieur</a:t>
            </a:r>
          </a:p>
          <a:p>
            <a:pPr lvl="1"/>
            <a:r>
              <a:rPr lang="fr-FR" dirty="0" smtClean="0"/>
              <a:t>écoute</a:t>
            </a:r>
          </a:p>
          <a:p>
            <a:pPr lvl="1"/>
            <a:r>
              <a:rPr lang="fr-FR" dirty="0" smtClean="0"/>
              <a:t>prend </a:t>
            </a:r>
            <a:r>
              <a:rPr lang="fr-FR" dirty="0"/>
              <a:t>le recul nécessaire pour </a:t>
            </a:r>
            <a:br>
              <a:rPr lang="fr-FR" dirty="0"/>
            </a:br>
            <a:r>
              <a:rPr lang="fr-FR" dirty="0" smtClean="0"/>
              <a:t>aider </a:t>
            </a:r>
            <a:r>
              <a:rPr lang="fr-FR" dirty="0"/>
              <a:t>l’équipe à se poser </a:t>
            </a:r>
            <a:br>
              <a:rPr lang="fr-FR" dirty="0"/>
            </a:br>
            <a:r>
              <a:rPr lang="fr-FR" dirty="0" smtClean="0"/>
              <a:t>les </a:t>
            </a:r>
            <a:r>
              <a:rPr lang="fr-FR" dirty="0"/>
              <a:t>bonnes </a:t>
            </a:r>
            <a:r>
              <a:rPr lang="fr-FR" dirty="0" smtClean="0"/>
              <a:t>questions</a:t>
            </a:r>
          </a:p>
          <a:p>
            <a:pPr lvl="1"/>
            <a:r>
              <a:rPr lang="fr-FR" dirty="0" smtClean="0"/>
              <a:t>facilite </a:t>
            </a:r>
            <a:r>
              <a:rPr lang="fr-FR" dirty="0"/>
              <a:t>la prise de décision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 l’équipe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68" y="1216408"/>
            <a:ext cx="3139440" cy="4538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" y="3881296"/>
            <a:ext cx="4251241" cy="20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26" y="1991786"/>
            <a:ext cx="4417311" cy="38681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2" y="1005115"/>
            <a:ext cx="8364532" cy="4525963"/>
          </a:xfrm>
        </p:spPr>
        <p:txBody>
          <a:bodyPr/>
          <a:lstStyle/>
          <a:p>
            <a:r>
              <a:rPr lang="fr-FR" dirty="0" smtClean="0"/>
              <a:t>Il forme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ransmet le savoir (théorie) et le savoir-faire (pratique) sur la méthodologie et les pratiques agile (</a:t>
            </a:r>
            <a:r>
              <a:rPr lang="fr-FR" dirty="0" err="1" smtClean="0"/>
              <a:t>Scrum</a:t>
            </a:r>
            <a:r>
              <a:rPr lang="fr-FR" dirty="0" smtClean="0"/>
              <a:t>, Kanban, XP…)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77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conseille</a:t>
            </a:r>
            <a:endParaRPr lang="fr-FR" dirty="0"/>
          </a:p>
          <a:p>
            <a:pPr lvl="1"/>
            <a:r>
              <a:rPr lang="fr-FR" dirty="0" smtClean="0"/>
              <a:t>Accompagne le client dans ses choix</a:t>
            </a:r>
          </a:p>
          <a:p>
            <a:pPr lvl="1"/>
            <a:r>
              <a:rPr lang="fr-FR" dirty="0" smtClean="0"/>
              <a:t>Propose des options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58" y="2422321"/>
            <a:ext cx="4583463" cy="34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guide vers l’émergence de ses propres solutions</a:t>
            </a:r>
            <a:endParaRPr lang="fr-FR" dirty="0"/>
          </a:p>
          <a:p>
            <a:pPr lvl="1"/>
            <a:r>
              <a:rPr lang="fr-FR" dirty="0" smtClean="0"/>
              <a:t>Par le questionnement</a:t>
            </a:r>
            <a:endParaRPr lang="fr-FR" dirty="0"/>
          </a:p>
          <a:p>
            <a:pPr lvl="1"/>
            <a:r>
              <a:rPr lang="fr-FR" dirty="0" smtClean="0"/>
              <a:t>L’écoute active</a:t>
            </a:r>
          </a:p>
          <a:p>
            <a:pPr lvl="1"/>
            <a:r>
              <a:rPr lang="fr-FR" dirty="0" smtClean="0"/>
              <a:t>L’élargissement de son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cadre de référence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1456540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931227"/>
          </a:xfrm>
        </p:spPr>
        <p:txBody>
          <a:bodyPr/>
          <a:lstStyle/>
          <a:p>
            <a:r>
              <a:rPr lang="fr-FR" dirty="0" smtClean="0"/>
              <a:t>Qu’est-ce qu’un coach Agile ?</a:t>
            </a:r>
          </a:p>
          <a:p>
            <a:r>
              <a:rPr lang="fr-FR" dirty="0" smtClean="0"/>
              <a:t>Que s’</a:t>
            </a:r>
            <a:r>
              <a:rPr lang="fr-FR" dirty="0" err="1" smtClean="0"/>
              <a:t>interdit-il</a:t>
            </a:r>
            <a:r>
              <a:rPr lang="fr-FR" dirty="0" smtClean="0"/>
              <a:t> ?</a:t>
            </a:r>
          </a:p>
          <a:p>
            <a:r>
              <a:rPr lang="fr-FR" dirty="0" smtClean="0"/>
              <a:t>Ce qu’il fait</a:t>
            </a:r>
          </a:p>
          <a:p>
            <a:r>
              <a:rPr lang="fr-FR" dirty="0" smtClean="0"/>
              <a:t>Ses points d’attention</a:t>
            </a:r>
          </a:p>
          <a:p>
            <a:r>
              <a:rPr lang="fr-FR" dirty="0" smtClean="0"/>
              <a:t>Des outils</a:t>
            </a:r>
          </a:p>
          <a:p>
            <a:r>
              <a:rPr lang="fr-FR" dirty="0" smtClean="0"/>
              <a:t>Comment constater ses résultats ?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fait le coach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sensibilise</a:t>
            </a:r>
          </a:p>
          <a:p>
            <a:pPr lvl="1"/>
            <a:r>
              <a:rPr lang="fr-FR" dirty="0" smtClean="0"/>
              <a:t>Sur la posture Agile du manager</a:t>
            </a:r>
          </a:p>
          <a:p>
            <a:pPr lvl="1"/>
            <a:r>
              <a:rPr lang="fr-FR" dirty="0" smtClean="0"/>
              <a:t>Sur le sens des artefacts agiles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0" y="2373768"/>
            <a:ext cx="63055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</a:t>
            </a:r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/>
              <a:t>Soutien du sponsor</a:t>
            </a:r>
          </a:p>
          <a:p>
            <a:r>
              <a:rPr lang="fr-FR" dirty="0"/>
              <a:t>Implication du Product </a:t>
            </a:r>
            <a:r>
              <a:rPr lang="fr-FR" dirty="0" err="1"/>
              <a:t>Owner</a:t>
            </a:r>
            <a:endParaRPr lang="fr-FR" dirty="0"/>
          </a:p>
          <a:p>
            <a:r>
              <a:rPr lang="fr-FR" dirty="0" smtClean="0"/>
              <a:t>Respect des cérémonies Agile</a:t>
            </a:r>
          </a:p>
          <a:p>
            <a:r>
              <a:rPr lang="fr-FR" dirty="0"/>
              <a:t>Collaboration entre membres d’équipe</a:t>
            </a:r>
          </a:p>
          <a:p>
            <a:r>
              <a:rPr lang="fr-FR" dirty="0" smtClean="0"/>
              <a:t>Indicateurs pertinents</a:t>
            </a:r>
          </a:p>
          <a:p>
            <a:r>
              <a:rPr lang="fr-FR" dirty="0"/>
              <a:t>Intégration continue</a:t>
            </a:r>
          </a:p>
          <a:p>
            <a:r>
              <a:rPr lang="fr-FR" dirty="0" smtClean="0"/>
              <a:t>Tests automatisés</a:t>
            </a:r>
          </a:p>
          <a:p>
            <a:r>
              <a:rPr lang="fr-FR" dirty="0" smtClean="0"/>
              <a:t>Démo et livrable de qualité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63" y="3078281"/>
            <a:ext cx="3708849" cy="27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pour se faire aider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Scrum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Checklist</a:t>
            </a:r>
          </a:p>
          <a:p>
            <a:pPr marL="0" indent="0">
              <a:buNone/>
            </a:pPr>
            <a:r>
              <a:rPr lang="fr-FR" sz="2400" dirty="0" smtClean="0"/>
              <a:t>Henrik</a:t>
            </a:r>
          </a:p>
          <a:p>
            <a:pPr marL="0" indent="0">
              <a:buNone/>
            </a:pPr>
            <a:r>
              <a:rPr lang="fr-FR" sz="2400" dirty="0" err="1" smtClean="0"/>
              <a:t>Kniberg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(</a:t>
            </a:r>
            <a:r>
              <a:rPr lang="fr-FR" sz="2400" dirty="0" err="1" smtClean="0"/>
              <a:t>Crisp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80" y="928859"/>
            <a:ext cx="7080530" cy="50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pour se faire aider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test </a:t>
            </a:r>
            <a:r>
              <a:rPr lang="fr-FR" dirty="0" err="1"/>
              <a:t>Scrumbut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8" y="1704422"/>
            <a:ext cx="4296870" cy="4247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6" y="3439115"/>
            <a:ext cx="2744887" cy="25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coach utilise très souvent le jeu</a:t>
            </a:r>
          </a:p>
          <a:p>
            <a:pPr lvl="1"/>
            <a:r>
              <a:rPr lang="fr-FR" dirty="0" smtClean="0"/>
              <a:t>Pour mieux faire comprendre une notion agile</a:t>
            </a:r>
          </a:p>
          <a:p>
            <a:pPr lvl="1"/>
            <a:r>
              <a:rPr lang="fr-FR" dirty="0" smtClean="0"/>
              <a:t>Pour faciliter la prise de décision</a:t>
            </a:r>
          </a:p>
          <a:p>
            <a:r>
              <a:rPr lang="fr-FR" dirty="0" smtClean="0"/>
              <a:t>Les avantages du jeu</a:t>
            </a:r>
          </a:p>
          <a:p>
            <a:pPr lvl="1"/>
            <a:r>
              <a:rPr lang="fr-FR" dirty="0" smtClean="0"/>
              <a:t>permet de porter le problème à un niveau d’abstraction qui le rend moins impressionnant</a:t>
            </a:r>
          </a:p>
          <a:p>
            <a:pPr lvl="1"/>
            <a:r>
              <a:rPr lang="fr-FR" dirty="0" smtClean="0"/>
              <a:t>Meilleure assimilation des messages sous jacents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8" y="1005115"/>
            <a:ext cx="1740728" cy="19460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7" y="4183583"/>
            <a:ext cx="2288280" cy="1525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94" y="4180467"/>
            <a:ext cx="2174060" cy="15286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65" y="4180467"/>
            <a:ext cx="2292954" cy="15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5115"/>
            <a:ext cx="7853320" cy="4525963"/>
          </a:xfrm>
        </p:spPr>
        <p:txBody>
          <a:bodyPr/>
          <a:lstStyle/>
          <a:p>
            <a:r>
              <a:rPr lang="fr-FR" dirty="0" smtClean="0"/>
              <a:t>Radar d’équipe</a:t>
            </a:r>
          </a:p>
          <a:p>
            <a:r>
              <a:rPr lang="fr-FR" dirty="0" smtClean="0"/>
              <a:t>Motivation de l’équipe</a:t>
            </a:r>
          </a:p>
          <a:p>
            <a:r>
              <a:rPr lang="fr-FR" dirty="0" smtClean="0"/>
              <a:t>Bonnes pratiques</a:t>
            </a:r>
          </a:p>
          <a:p>
            <a:r>
              <a:rPr lang="fr-FR" dirty="0" smtClean="0"/>
              <a:t>Vélocité et prédictibilité</a:t>
            </a:r>
          </a:p>
          <a:p>
            <a:r>
              <a:rPr lang="fr-FR" dirty="0" smtClean="0"/>
              <a:t>Maturité des démos</a:t>
            </a:r>
            <a:br>
              <a:rPr lang="fr-FR" dirty="0" smtClean="0"/>
            </a:br>
            <a:r>
              <a:rPr lang="fr-FR" dirty="0" smtClean="0"/>
              <a:t>et de la communication</a:t>
            </a:r>
          </a:p>
          <a:p>
            <a:r>
              <a:rPr lang="fr-FR" dirty="0"/>
              <a:t>Feedback du </a:t>
            </a:r>
            <a:r>
              <a:rPr lang="fr-FR" dirty="0" smtClean="0"/>
              <a:t>client</a:t>
            </a:r>
          </a:p>
          <a:p>
            <a:r>
              <a:rPr lang="fr-FR" dirty="0" smtClean="0"/>
              <a:t>Equipe mature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constater les résultats 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228" y="1746494"/>
            <a:ext cx="5842753" cy="4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5115"/>
            <a:ext cx="7853320" cy="4525963"/>
          </a:xfrm>
        </p:spPr>
        <p:txBody>
          <a:bodyPr/>
          <a:lstStyle/>
          <a:p>
            <a:r>
              <a:rPr lang="fr-FR" dirty="0" smtClean="0"/>
              <a:t>Auto-organisée</a:t>
            </a:r>
          </a:p>
          <a:p>
            <a:r>
              <a:rPr lang="fr-FR" dirty="0" smtClean="0"/>
              <a:t>Autonome</a:t>
            </a:r>
          </a:p>
          <a:p>
            <a:r>
              <a:rPr lang="fr-FR" dirty="0" smtClean="0"/>
              <a:t>Satisfait à </a:t>
            </a:r>
            <a:br>
              <a:rPr lang="fr-FR" dirty="0" smtClean="0"/>
            </a:br>
            <a:r>
              <a:rPr lang="fr-FR" dirty="0" smtClean="0"/>
              <a:t>tous les points </a:t>
            </a:r>
            <a:br>
              <a:rPr lang="fr-FR" dirty="0" smtClean="0"/>
            </a:br>
            <a:r>
              <a:rPr lang="fr-FR" dirty="0" smtClean="0"/>
              <a:t>d’attention</a:t>
            </a:r>
          </a:p>
          <a:p>
            <a:r>
              <a:rPr lang="fr-FR" dirty="0" smtClean="0"/>
              <a:t>Continuera de</a:t>
            </a:r>
            <a:br>
              <a:rPr lang="fr-FR" dirty="0" smtClean="0"/>
            </a:br>
            <a:r>
              <a:rPr lang="fr-FR" dirty="0" smtClean="0"/>
              <a:t>fonctionner </a:t>
            </a:r>
            <a:br>
              <a:rPr lang="fr-FR" dirty="0" smtClean="0"/>
            </a:br>
            <a:r>
              <a:rPr lang="fr-FR" dirty="0" smtClean="0"/>
              <a:t>m</a:t>
            </a:r>
            <a:r>
              <a:rPr lang="fr-FR" dirty="0" smtClean="0"/>
              <a:t>ême </a:t>
            </a:r>
            <a:r>
              <a:rPr lang="fr-FR" dirty="0" smtClean="0"/>
              <a:t>après le</a:t>
            </a:r>
            <a:br>
              <a:rPr lang="fr-FR" dirty="0" smtClean="0"/>
            </a:br>
            <a:r>
              <a:rPr lang="fr-FR" dirty="0" smtClean="0"/>
              <a:t>départ</a:t>
            </a:r>
            <a:r>
              <a:rPr lang="fr-FR" dirty="0"/>
              <a:t> </a:t>
            </a:r>
            <a:r>
              <a:rPr lang="fr-FR" dirty="0" smtClean="0"/>
              <a:t>du coach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équipe mature est</a:t>
            </a:r>
            <a:endParaRPr lang="fr-FR" dirty="0"/>
          </a:p>
        </p:txBody>
      </p:sp>
      <p:pic>
        <p:nvPicPr>
          <p:cNvPr id="4" name="Image 3" descr="equipe-m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60" y="2000098"/>
            <a:ext cx="5871140" cy="38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2" y="1568450"/>
            <a:ext cx="5194300" cy="37211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7911377" cy="4525963"/>
          </a:xfrm>
        </p:spPr>
        <p:txBody>
          <a:bodyPr/>
          <a:lstStyle/>
          <a:p>
            <a:r>
              <a:rPr lang="fr-FR" dirty="0" smtClean="0"/>
              <a:t>Quel est le rôle du coach Agile ?</a:t>
            </a:r>
          </a:p>
          <a:p>
            <a:r>
              <a:rPr lang="fr-FR" dirty="0" smtClean="0"/>
              <a:t>Quel est son apport pour le projet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Contribuer afin que toutes les conditions pour aboutir au succès du projet soient bien là 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5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o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43" y="2048376"/>
            <a:ext cx="5101463" cy="388986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305" y="1019714"/>
            <a:ext cx="7911377" cy="4525963"/>
          </a:xfrm>
        </p:spPr>
        <p:txBody>
          <a:bodyPr/>
          <a:lstStyle/>
          <a:p>
            <a:r>
              <a:rPr lang="fr-FR" dirty="0" smtClean="0"/>
              <a:t>Ci-après, une série de </a:t>
            </a:r>
            <a:r>
              <a:rPr lang="fr-FR" dirty="0" err="1" smtClean="0"/>
              <a:t>slides</a:t>
            </a:r>
            <a:r>
              <a:rPr lang="fr-FR" dirty="0" smtClean="0"/>
              <a:t> illustrant des points d’attention (non exhaustifs) du coach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0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450" y="2963050"/>
            <a:ext cx="5149987" cy="28968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L’existence d’un sponsor</a:t>
            </a:r>
          </a:p>
          <a:p>
            <a:pPr lvl="1"/>
            <a:r>
              <a:rPr lang="fr-FR" dirty="0" smtClean="0"/>
              <a:t>Issu du management</a:t>
            </a:r>
          </a:p>
          <a:p>
            <a:pPr lvl="1"/>
            <a:r>
              <a:rPr lang="fr-FR" dirty="0" smtClean="0"/>
              <a:t>Le sponsor permet de légitimer la pratique Agile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95" y="4267756"/>
            <a:ext cx="1693295" cy="315482"/>
          </a:xfrm>
          <a:prstGeom prst="rect">
            <a:avLst/>
          </a:prstGeom>
        </p:spPr>
      </p:pic>
      <p:pic>
        <p:nvPicPr>
          <p:cNvPr id="5" name="Image 15" descr="zenika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83" y="2797652"/>
            <a:ext cx="1331524" cy="33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8" descr="logo-xebia-nu-pet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2646158"/>
            <a:ext cx="922367" cy="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0" descr="logo m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6" y="3257668"/>
            <a:ext cx="1287591" cy="3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15" y="3288360"/>
            <a:ext cx="2107022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D:\DPE\FrenchSUG\marketing\logos\logo-neoxi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45" y="4237420"/>
            <a:ext cx="1117594" cy="3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187" y="3798641"/>
            <a:ext cx="1388218" cy="3184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358" y="3953675"/>
            <a:ext cx="523861" cy="3764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3308" y="2681885"/>
            <a:ext cx="705575" cy="4054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883" y="3457693"/>
            <a:ext cx="728404" cy="364202"/>
          </a:xfrm>
          <a:prstGeom prst="rect">
            <a:avLst/>
          </a:prstGeom>
        </p:spPr>
      </p:pic>
      <p:pic>
        <p:nvPicPr>
          <p:cNvPr id="14" name="Image 13" descr="HP_Blue_RGB_72_MD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9" y="3457693"/>
            <a:ext cx="372842" cy="372842"/>
          </a:xfrm>
          <a:prstGeom prst="rect">
            <a:avLst/>
          </a:prstGeom>
        </p:spPr>
      </p:pic>
      <p:pic>
        <p:nvPicPr>
          <p:cNvPr id="15" name="Image 14" descr="logo ftv editions numérique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99" y="2785017"/>
            <a:ext cx="1615479" cy="2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49" y="4938670"/>
            <a:ext cx="2505833" cy="14095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Qui suis-je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931227"/>
          </a:xfrm>
        </p:spPr>
        <p:txBody>
          <a:bodyPr/>
          <a:lstStyle/>
          <a:p>
            <a:r>
              <a:rPr lang="fr-FR" dirty="0" smtClean="0"/>
              <a:t>Franck </a:t>
            </a:r>
            <a:r>
              <a:rPr lang="fr-FR" dirty="0" err="1" smtClean="0"/>
              <a:t>Beulé</a:t>
            </a:r>
            <a:endParaRPr lang="fr-FR" dirty="0" smtClean="0"/>
          </a:p>
          <a:p>
            <a:pPr lvl="1"/>
            <a:r>
              <a:rPr lang="fr-FR" dirty="0" smtClean="0"/>
              <a:t>Coach Agile et formateur</a:t>
            </a:r>
          </a:p>
          <a:p>
            <a:pPr lvl="2"/>
            <a:r>
              <a:rPr lang="fr-FR" dirty="0" smtClean="0"/>
              <a:t>À Thales Services, groupe Thales </a:t>
            </a:r>
          </a:p>
          <a:p>
            <a:pPr lvl="1"/>
            <a:r>
              <a:rPr lang="fr-FR" dirty="0" smtClean="0"/>
              <a:t>Ancien</a:t>
            </a:r>
          </a:p>
          <a:p>
            <a:pPr lvl="2"/>
            <a:r>
              <a:rPr lang="fr-FR" dirty="0" smtClean="0"/>
              <a:t>Développeur</a:t>
            </a:r>
          </a:p>
          <a:p>
            <a:pPr lvl="2"/>
            <a:r>
              <a:rPr lang="fr-FR" dirty="0" smtClean="0"/>
              <a:t>Référent technique</a:t>
            </a:r>
          </a:p>
          <a:p>
            <a:pPr lvl="2"/>
            <a:r>
              <a:rPr lang="fr-FR" dirty="0" smtClean="0"/>
              <a:t>Outillage et amélioration continue</a:t>
            </a:r>
          </a:p>
          <a:p>
            <a:pPr lvl="2"/>
            <a:r>
              <a:rPr lang="fr-FR" dirty="0" smtClean="0"/>
              <a:t>Chef de projet</a:t>
            </a:r>
          </a:p>
          <a:p>
            <a:pPr lvl="1"/>
            <a:r>
              <a:rPr lang="fr-FR" dirty="0" smtClean="0"/>
              <a:t>Blogueur</a:t>
            </a:r>
          </a:p>
          <a:p>
            <a:pPr lvl="2"/>
            <a:r>
              <a:rPr lang="fr-FR" dirty="0" smtClean="0"/>
              <a:t>beule.fr =&gt; Hi-</a:t>
            </a:r>
            <a:r>
              <a:rPr lang="fr-FR" dirty="0" err="1" smtClean="0"/>
              <a:t>tech</a:t>
            </a:r>
            <a:endParaRPr lang="fr-FR" dirty="0" smtClean="0"/>
          </a:p>
          <a:p>
            <a:pPr lvl="2"/>
            <a:r>
              <a:rPr lang="fr-FR" dirty="0" smtClean="0"/>
              <a:t>coachagile.fr =&gt; Agilité</a:t>
            </a:r>
          </a:p>
          <a:p>
            <a:pPr lvl="1"/>
            <a:r>
              <a:rPr lang="fr-FR" dirty="0" smtClean="0"/>
              <a:t>Orateur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330661" y="4539343"/>
            <a:ext cx="3697224" cy="139699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Thales Services : 3000 pers.</a:t>
            </a:r>
          </a:p>
          <a:p>
            <a:pPr marL="0" indent="0">
              <a:buNone/>
            </a:pPr>
            <a:r>
              <a:rPr lang="fr-FR" sz="2400" dirty="0" smtClean="0"/>
              <a:t>Groupe Thales : 65000 pers.</a:t>
            </a:r>
          </a:p>
          <a:p>
            <a:pPr marL="0" indent="0">
              <a:buNone/>
            </a:pPr>
            <a:r>
              <a:rPr lang="fr-FR" sz="2400" dirty="0" smtClean="0"/>
              <a:t>Milieu industriel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61" y="1486730"/>
            <a:ext cx="3697224" cy="24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5" y="2122811"/>
            <a:ext cx="5080000" cy="381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La communication dans l’équipe</a:t>
            </a:r>
          </a:p>
          <a:p>
            <a:pPr lvl="1"/>
            <a:r>
              <a:rPr lang="fr-FR" dirty="0" smtClean="0"/>
              <a:t>Pas un groupe d’individualités expertes</a:t>
            </a:r>
            <a:endParaRPr lang="fr-FR" dirty="0"/>
          </a:p>
          <a:p>
            <a:pPr lvl="1"/>
            <a:r>
              <a:rPr lang="fr-FR" dirty="0" smtClean="0"/>
              <a:t>Plutôt un groupe qui se parle et s’entraide</a:t>
            </a:r>
            <a:endParaRPr lang="fr-FR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5800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" y="2738041"/>
            <a:ext cx="4192388" cy="27930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La présence d’un Wiki</a:t>
            </a:r>
            <a:endParaRPr lang="fr-FR" dirty="0"/>
          </a:p>
          <a:p>
            <a:pPr lvl="1"/>
            <a:r>
              <a:rPr lang="fr-FR" dirty="0" smtClean="0"/>
              <a:t>Un outil formidable pour rédiger une doc</a:t>
            </a:r>
            <a:endParaRPr lang="fr-FR" dirty="0"/>
          </a:p>
          <a:p>
            <a:pPr lvl="1"/>
            <a:r>
              <a:rPr lang="fr-FR" dirty="0"/>
              <a:t>Plutôt </a:t>
            </a:r>
            <a:r>
              <a:rPr lang="fr-FR" dirty="0" smtClean="0"/>
              <a:t>qu’une ribambelle de documents Word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00" y="2433976"/>
            <a:ext cx="4884624" cy="34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/>
              <a:t>Le partage de la Vision</a:t>
            </a:r>
          </a:p>
          <a:p>
            <a:pPr lvl="1"/>
            <a:r>
              <a:rPr lang="fr-FR" dirty="0"/>
              <a:t>Où allons-nous à court terme ? à moyen terme ?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73" y="2047286"/>
            <a:ext cx="4418186" cy="39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Kanban (tableau visuel)</a:t>
            </a:r>
          </a:p>
          <a:p>
            <a:pPr lvl="1"/>
            <a:r>
              <a:rPr lang="fr-FR" dirty="0" smtClean="0"/>
              <a:t>Est-il à jour ? Sert-il à l’équipe ?</a:t>
            </a:r>
          </a:p>
          <a:p>
            <a:pPr lvl="1"/>
            <a:r>
              <a:rPr lang="fr-FR" dirty="0" smtClean="0"/>
              <a:t>Y a t’il les informations essentielles ?</a:t>
            </a:r>
          </a:p>
          <a:p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12" y="2363501"/>
            <a:ext cx="6104902" cy="37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2" y="3997020"/>
            <a:ext cx="4957889" cy="19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points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La vélocité et la prédictibilité</a:t>
            </a:r>
            <a:endParaRPr lang="fr-FR" dirty="0"/>
          </a:p>
          <a:p>
            <a:pPr lvl="1"/>
            <a:r>
              <a:rPr lang="fr-FR" dirty="0" smtClean="0"/>
              <a:t>L’équipe les connaît-elle ?</a:t>
            </a:r>
            <a:endParaRPr lang="fr-FR" dirty="0"/>
          </a:p>
          <a:p>
            <a:pPr lvl="1"/>
            <a:r>
              <a:rPr lang="fr-FR" dirty="0" smtClean="0"/>
              <a:t>Sont-elle stables et/ou en progression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2" y="2391050"/>
            <a:ext cx="4528907" cy="20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cérémonies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 smtClean="0"/>
              <a:t>daily</a:t>
            </a:r>
            <a:r>
              <a:rPr lang="fr-FR" dirty="0" smtClean="0"/>
              <a:t> meeting</a:t>
            </a:r>
            <a:endParaRPr lang="fr-FR" dirty="0"/>
          </a:p>
          <a:p>
            <a:pPr lvl="1"/>
            <a:r>
              <a:rPr lang="fr-FR" dirty="0" smtClean="0"/>
              <a:t>A t’il lieu tous les jours à la même heure ?</a:t>
            </a:r>
          </a:p>
          <a:p>
            <a:pPr lvl="1"/>
            <a:r>
              <a:rPr lang="fr-FR" dirty="0" smtClean="0"/>
              <a:t>Les informations échangées sont-elles utiles ?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timeboxing</a:t>
            </a:r>
            <a:r>
              <a:rPr lang="fr-FR" dirty="0" smtClean="0"/>
              <a:t> est-il respecté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65" y="2921225"/>
            <a:ext cx="4373055" cy="2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10" y="2071561"/>
            <a:ext cx="5203516" cy="39026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cérémonies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sprint planning</a:t>
            </a:r>
          </a:p>
          <a:p>
            <a:pPr lvl="1"/>
            <a:r>
              <a:rPr lang="fr-FR" dirty="0" smtClean="0"/>
              <a:t>Les stories sont-elle déjà connues de l’équipe ?</a:t>
            </a:r>
          </a:p>
          <a:p>
            <a:pPr lvl="1"/>
            <a:r>
              <a:rPr lang="fr-FR" dirty="0" smtClean="0"/>
              <a:t>L’équipe se répartit t’elle les tâches en groupe ?</a:t>
            </a:r>
          </a:p>
        </p:txBody>
      </p:sp>
    </p:spTree>
    <p:extLst>
      <p:ext uri="{BB962C8B-B14F-4D97-AF65-F5344CB8AC3E}">
        <p14:creationId xmlns:p14="http://schemas.microsoft.com/office/powerpoint/2010/main" val="239668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cérémonies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La revue de sprint</a:t>
            </a:r>
            <a:endParaRPr lang="fr-FR" dirty="0"/>
          </a:p>
          <a:p>
            <a:pPr lvl="1"/>
            <a:r>
              <a:rPr lang="fr-FR" dirty="0" smtClean="0"/>
              <a:t>La démo est-elle bien organisée ?</a:t>
            </a:r>
            <a:endParaRPr lang="fr-FR" dirty="0"/>
          </a:p>
          <a:p>
            <a:pPr lvl="1"/>
            <a:r>
              <a:rPr lang="fr-FR" dirty="0" smtClean="0"/>
              <a:t>Est-ce que cela fonctionne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7" y="2435702"/>
            <a:ext cx="5004671" cy="33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cérémonies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La rétrospective</a:t>
            </a:r>
            <a:endParaRPr lang="fr-FR" dirty="0"/>
          </a:p>
          <a:p>
            <a:pPr lvl="1"/>
            <a:r>
              <a:rPr lang="fr-FR" dirty="0" smtClean="0"/>
              <a:t>Est-elle faite à chaque sprint ?</a:t>
            </a:r>
          </a:p>
          <a:p>
            <a:pPr lvl="1"/>
            <a:r>
              <a:rPr lang="fr-FR" dirty="0" smtClean="0"/>
              <a:t>Les discussions sont-elles riches et sans tabou ?</a:t>
            </a:r>
          </a:p>
          <a:p>
            <a:pPr lvl="1"/>
            <a:r>
              <a:rPr lang="fr-FR" dirty="0" smtClean="0"/>
              <a:t>Les actions sont-elles suivies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27" y="2800704"/>
            <a:ext cx="4199766" cy="31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Product </a:t>
            </a:r>
            <a:r>
              <a:rPr lang="fr-FR" dirty="0" err="1" smtClean="0"/>
              <a:t>Owner</a:t>
            </a:r>
            <a:endParaRPr lang="fr-FR" dirty="0"/>
          </a:p>
          <a:p>
            <a:pPr lvl="1"/>
            <a:r>
              <a:rPr lang="fr-FR" dirty="0" smtClean="0"/>
              <a:t>Est-il présent à toutes les cérémonies ?</a:t>
            </a:r>
          </a:p>
          <a:p>
            <a:pPr lvl="1"/>
            <a:r>
              <a:rPr lang="fr-FR" dirty="0" smtClean="0"/>
              <a:t>Rédige t’il les stories ?</a:t>
            </a:r>
          </a:p>
          <a:p>
            <a:pPr lvl="1"/>
            <a:r>
              <a:rPr lang="fr-FR" dirty="0" smtClean="0"/>
              <a:t>Valide t’il les stories 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40" y="2138849"/>
            <a:ext cx="4425373" cy="37210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3083064"/>
            <a:ext cx="4168962" cy="2776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55" y="922343"/>
            <a:ext cx="3084145" cy="6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Disclaimer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pPr marL="400050"/>
            <a:endParaRPr lang="fr-FR" sz="2400" dirty="0" smtClean="0"/>
          </a:p>
          <a:p>
            <a:pPr marL="400050"/>
            <a:r>
              <a:rPr lang="fr-FR" sz="2400" dirty="0" smtClean="0"/>
              <a:t>On ne peut pas résumer tous les rôles d’un coach Agile en 45’</a:t>
            </a:r>
          </a:p>
          <a:p>
            <a:pPr marL="400050"/>
            <a:endParaRPr lang="fr-FR" sz="2400" dirty="0"/>
          </a:p>
          <a:p>
            <a:pPr marL="400050"/>
            <a:r>
              <a:rPr lang="fr-FR" sz="2400" dirty="0" smtClean="0"/>
              <a:t>Chaque coach a une sensibilité différente qui se traduit par une approche différente</a:t>
            </a:r>
          </a:p>
          <a:p>
            <a:pPr marL="400050"/>
            <a:endParaRPr lang="fr-FR" sz="2400" dirty="0"/>
          </a:p>
          <a:p>
            <a:pPr marL="400050"/>
            <a:r>
              <a:rPr lang="fr-FR" sz="2400" dirty="0" smtClean="0"/>
              <a:t>Cette présentation est l’expression d’une de ces sensibilités et n’est donc pas une réponse unique à la question de départ</a:t>
            </a:r>
          </a:p>
          <a:p>
            <a:pPr marL="400050"/>
            <a:endParaRPr lang="fr-FR" sz="2400" dirty="0"/>
          </a:p>
          <a:p>
            <a:pPr marL="400050"/>
            <a:r>
              <a:rPr lang="fr-FR" sz="2400" dirty="0" smtClean="0"/>
              <a:t>(Malgré tout, les </a:t>
            </a:r>
            <a:r>
              <a:rPr lang="fr-FR" sz="2400" dirty="0" err="1" smtClean="0"/>
              <a:t>coachs</a:t>
            </a:r>
            <a:r>
              <a:rPr lang="fr-FR" sz="2400" dirty="0" smtClean="0"/>
              <a:t> ont tous le même objectif)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5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Scrum</a:t>
            </a:r>
            <a:r>
              <a:rPr lang="fr-FR" dirty="0" smtClean="0"/>
              <a:t> Master</a:t>
            </a:r>
          </a:p>
          <a:p>
            <a:pPr lvl="1"/>
            <a:r>
              <a:rPr lang="fr-FR" dirty="0" smtClean="0"/>
              <a:t>Distribue t’il les taches à réaliser comme un chef de projet</a:t>
            </a:r>
          </a:p>
          <a:p>
            <a:pPr lvl="1"/>
            <a:r>
              <a:rPr lang="fr-FR" dirty="0" smtClean="0"/>
              <a:t>Ou est-il un facilitateur 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10" y="2004803"/>
            <a:ext cx="3750236" cy="37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54" y="1550908"/>
            <a:ext cx="5745345" cy="43090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L’équipe</a:t>
            </a:r>
            <a:endParaRPr lang="fr-FR" dirty="0"/>
          </a:p>
          <a:p>
            <a:pPr lvl="1"/>
            <a:r>
              <a:rPr lang="fr-FR" dirty="0" smtClean="0"/>
              <a:t>Est-elle pluridisciplinaire ?</a:t>
            </a:r>
          </a:p>
          <a:p>
            <a:pPr lvl="1"/>
            <a:r>
              <a:rPr lang="fr-FR" dirty="0" smtClean="0"/>
              <a:t>Y a t’il du </a:t>
            </a:r>
            <a:r>
              <a:rPr lang="fr-FR" dirty="0" err="1" smtClean="0"/>
              <a:t>finger</a:t>
            </a:r>
            <a:r>
              <a:rPr lang="fr-FR" dirty="0" smtClean="0"/>
              <a:t> </a:t>
            </a:r>
            <a:r>
              <a:rPr lang="fr-FR" dirty="0" err="1" smtClean="0"/>
              <a:t>pointing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Y a-t-il de l’entraide 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9748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24" y="2023008"/>
            <a:ext cx="5249035" cy="39367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En cas d’équipes multiples</a:t>
            </a:r>
            <a:endParaRPr lang="fr-FR" dirty="0"/>
          </a:p>
          <a:p>
            <a:pPr lvl="1"/>
            <a:r>
              <a:rPr lang="fr-FR" dirty="0" smtClean="0"/>
              <a:t>Y a </a:t>
            </a:r>
            <a:r>
              <a:rPr lang="fr-FR" dirty="0" err="1" smtClean="0"/>
              <a:t>t’il</a:t>
            </a:r>
            <a:r>
              <a:rPr lang="fr-FR" dirty="0" smtClean="0"/>
              <a:t> des </a:t>
            </a:r>
            <a:r>
              <a:rPr lang="fr-FR" dirty="0" err="1" smtClean="0"/>
              <a:t>Scrum</a:t>
            </a:r>
            <a:r>
              <a:rPr lang="fr-FR" dirty="0" smtClean="0"/>
              <a:t> de </a:t>
            </a:r>
            <a:r>
              <a:rPr lang="fr-FR" dirty="0" err="1" smtClean="0"/>
              <a:t>Scrum</a:t>
            </a:r>
            <a:r>
              <a:rPr lang="fr-FR" dirty="0" smtClean="0"/>
              <a:t> ?</a:t>
            </a:r>
            <a:endParaRPr lang="fr-FR" dirty="0"/>
          </a:p>
          <a:p>
            <a:pPr lvl="1"/>
            <a:r>
              <a:rPr lang="fr-FR" dirty="0" smtClean="0"/>
              <a:t>Y a </a:t>
            </a:r>
            <a:r>
              <a:rPr lang="fr-FR" dirty="0" err="1" smtClean="0"/>
              <a:t>t’il</a:t>
            </a:r>
            <a:r>
              <a:rPr lang="fr-FR" dirty="0" smtClean="0"/>
              <a:t> des communautés de pratiques ?</a:t>
            </a:r>
          </a:p>
          <a:p>
            <a:pPr lvl="1"/>
            <a:r>
              <a:rPr lang="fr-FR" dirty="0" smtClean="0"/>
              <a:t>La communication inter-équipe fonctionne </a:t>
            </a:r>
            <a:r>
              <a:rPr lang="fr-FR" dirty="0" err="1" smtClean="0"/>
              <a:t>t’elle</a:t>
            </a:r>
            <a:r>
              <a:rPr lang="fr-FR" dirty="0" smtClean="0"/>
              <a:t> ?</a:t>
            </a:r>
            <a:endParaRPr lang="fr-FR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3420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artefacts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Les user stories</a:t>
            </a:r>
            <a:endParaRPr lang="fr-FR" dirty="0"/>
          </a:p>
          <a:p>
            <a:pPr lvl="1"/>
            <a:r>
              <a:rPr lang="fr-FR" dirty="0" smtClean="0"/>
              <a:t>Sont-elles complètes ?</a:t>
            </a:r>
          </a:p>
          <a:p>
            <a:pPr lvl="1"/>
            <a:r>
              <a:rPr lang="fr-FR" dirty="0" smtClean="0"/>
              <a:t>En tant que…</a:t>
            </a:r>
          </a:p>
          <a:p>
            <a:pPr lvl="1"/>
            <a:r>
              <a:rPr lang="fr-FR" dirty="0" smtClean="0"/>
              <a:t>Description pour cerner le périmètre</a:t>
            </a:r>
          </a:p>
          <a:p>
            <a:pPr lvl="1"/>
            <a:r>
              <a:rPr lang="fr-FR" dirty="0" smtClean="0"/>
              <a:t>Conditions de succès</a:t>
            </a:r>
          </a:p>
          <a:p>
            <a:pPr lvl="1"/>
            <a:endParaRPr lang="fr-FR" dirty="0"/>
          </a:p>
          <a:p>
            <a:r>
              <a:rPr lang="fr-FR" dirty="0" smtClean="0"/>
              <a:t>Le </a:t>
            </a:r>
            <a:r>
              <a:rPr lang="fr-FR" dirty="0" err="1" smtClean="0"/>
              <a:t>backlog</a:t>
            </a:r>
            <a:endParaRPr lang="fr-FR" dirty="0"/>
          </a:p>
          <a:p>
            <a:pPr lvl="1"/>
            <a:r>
              <a:rPr lang="fr-FR" dirty="0" smtClean="0"/>
              <a:t>Est-il ordonné </a:t>
            </a:r>
            <a:r>
              <a:rPr lang="fr-FR" dirty="0"/>
              <a:t>?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27" y="2727017"/>
            <a:ext cx="3377353" cy="2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7" y="1897083"/>
            <a:ext cx="4810995" cy="39790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artefacts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Le chiffrage</a:t>
            </a:r>
            <a:endParaRPr lang="fr-FR" dirty="0"/>
          </a:p>
          <a:p>
            <a:pPr lvl="1"/>
            <a:r>
              <a:rPr lang="fr-FR" dirty="0" smtClean="0"/>
              <a:t>Y a </a:t>
            </a:r>
            <a:r>
              <a:rPr lang="fr-FR" dirty="0" err="1" smtClean="0"/>
              <a:t>t’il</a:t>
            </a:r>
            <a:r>
              <a:rPr lang="fr-FR" dirty="0" smtClean="0"/>
              <a:t> une cérémonie de planning poker spécifique ?</a:t>
            </a:r>
            <a:endParaRPr lang="fr-FR" dirty="0"/>
          </a:p>
          <a:p>
            <a:pPr lvl="1"/>
            <a:r>
              <a:rPr lang="fr-FR" dirty="0" smtClean="0"/>
              <a:t>Le chiffrage est-il fait par l’équipe ?</a:t>
            </a:r>
          </a:p>
          <a:p>
            <a:pPr lvl="1"/>
            <a:r>
              <a:rPr lang="fr-FR" dirty="0" smtClean="0"/>
              <a:t>L’équipe fait-elle la chasse aux points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0" y="3062229"/>
            <a:ext cx="2958237" cy="24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11" y="2559034"/>
            <a:ext cx="3408841" cy="34088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indicateurs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Sont-ils produits et mis à jour à chaque sprint ?</a:t>
            </a:r>
          </a:p>
          <a:p>
            <a:r>
              <a:rPr lang="fr-FR" dirty="0" smtClean="0"/>
              <a:t>Sont-ils pertinents et suffisants ?</a:t>
            </a:r>
          </a:p>
          <a:p>
            <a:r>
              <a:rPr lang="fr-FR" dirty="0" smtClean="0"/>
              <a:t>Voici quelques exemples d’indicateurs pertinents :</a:t>
            </a:r>
            <a:endParaRPr lang="fr-FR" dirty="0"/>
          </a:p>
          <a:p>
            <a:pPr lvl="1"/>
            <a:r>
              <a:rPr lang="fr-FR" dirty="0" smtClean="0"/>
              <a:t>Vélocité, Prédictibilité</a:t>
            </a:r>
          </a:p>
          <a:p>
            <a:pPr lvl="1"/>
            <a:r>
              <a:rPr lang="fr-FR" dirty="0" smtClean="0"/>
              <a:t>Anomalies ouvertes non corrigées</a:t>
            </a:r>
          </a:p>
          <a:p>
            <a:pPr lvl="1"/>
            <a:r>
              <a:rPr lang="fr-FR" dirty="0" smtClean="0"/>
              <a:t>Couverture de tests</a:t>
            </a:r>
          </a:p>
          <a:p>
            <a:pPr lvl="1"/>
            <a:r>
              <a:rPr lang="fr-FR" dirty="0" smtClean="0"/>
              <a:t>Respect des règles de codage</a:t>
            </a:r>
          </a:p>
          <a:p>
            <a:pPr lvl="1"/>
            <a:r>
              <a:rPr lang="fr-FR" dirty="0" smtClean="0"/>
              <a:t>Satisfaction du client</a:t>
            </a:r>
          </a:p>
        </p:txBody>
      </p:sp>
    </p:spTree>
    <p:extLst>
      <p:ext uri="{BB962C8B-B14F-4D97-AF65-F5344CB8AC3E}">
        <p14:creationId xmlns:p14="http://schemas.microsoft.com/office/powerpoint/2010/main" val="41506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/>
              <a:t>Intégration continue</a:t>
            </a:r>
          </a:p>
          <a:p>
            <a:pPr lvl="1"/>
            <a:r>
              <a:rPr lang="fr-FR" dirty="0"/>
              <a:t>Existe </a:t>
            </a:r>
            <a:r>
              <a:rPr lang="fr-FR" dirty="0" err="1"/>
              <a:t>t’elle</a:t>
            </a:r>
            <a:r>
              <a:rPr lang="fr-FR" dirty="0"/>
              <a:t> ? Est-elle automatisée ?</a:t>
            </a:r>
          </a:p>
          <a:p>
            <a:pPr lvl="1"/>
            <a:endParaRPr lang="fr-FR" dirty="0" smtClean="0"/>
          </a:p>
        </p:txBody>
      </p:sp>
      <p:pic>
        <p:nvPicPr>
          <p:cNvPr id="4" name="Picture 4" descr="integrate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1" y="2079653"/>
            <a:ext cx="2445039" cy="154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77" y="1967326"/>
            <a:ext cx="5071416" cy="389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07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Tests automatisés</a:t>
            </a:r>
            <a:endParaRPr lang="fr-FR" dirty="0"/>
          </a:p>
          <a:p>
            <a:pPr lvl="1"/>
            <a:r>
              <a:rPr lang="fr-FR" dirty="0" smtClean="0"/>
              <a:t>Y en a </a:t>
            </a:r>
            <a:r>
              <a:rPr lang="fr-FR" dirty="0" err="1" smtClean="0"/>
              <a:t>t’il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De quel nature ? Unitaires ? Intégration ?</a:t>
            </a:r>
          </a:p>
          <a:p>
            <a:pPr lvl="1"/>
            <a:r>
              <a:rPr lang="fr-FR" dirty="0" smtClean="0"/>
              <a:t>Quelle couverture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3" y="2867816"/>
            <a:ext cx="5486158" cy="30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1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Pair </a:t>
            </a:r>
            <a:r>
              <a:rPr lang="fr-FR" dirty="0" err="1" smtClean="0"/>
              <a:t>programming</a:t>
            </a:r>
            <a:endParaRPr lang="fr-FR" dirty="0"/>
          </a:p>
          <a:p>
            <a:pPr lvl="1"/>
            <a:r>
              <a:rPr lang="fr-FR" dirty="0" smtClean="0"/>
              <a:t>Pour monter en compétence</a:t>
            </a:r>
          </a:p>
          <a:p>
            <a:pPr lvl="1"/>
            <a:r>
              <a:rPr lang="fr-FR" dirty="0" smtClean="0"/>
              <a:t>Pour faire des revues de code</a:t>
            </a:r>
          </a:p>
          <a:p>
            <a:pPr lvl="1"/>
            <a:r>
              <a:rPr lang="fr-FR" dirty="0" smtClean="0"/>
              <a:t>Pour coder mieux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Coding</a:t>
            </a:r>
            <a:r>
              <a:rPr lang="fr-FR" dirty="0"/>
              <a:t> Dojo</a:t>
            </a:r>
          </a:p>
          <a:p>
            <a:pPr lvl="1"/>
            <a:r>
              <a:rPr lang="fr-FR" dirty="0"/>
              <a:t>En groupe</a:t>
            </a:r>
            <a:r>
              <a:rPr lang="fr-FR" dirty="0" smtClean="0"/>
              <a:t>…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6" y="2476163"/>
            <a:ext cx="5098556" cy="34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err="1" smtClean="0"/>
              <a:t>Refactoring</a:t>
            </a:r>
            <a:endParaRPr lang="fr-FR" dirty="0"/>
          </a:p>
          <a:p>
            <a:pPr lvl="1"/>
            <a:r>
              <a:rPr lang="fr-FR" dirty="0" smtClean="0"/>
              <a:t>Est-ce un mot tabou ?</a:t>
            </a:r>
          </a:p>
          <a:p>
            <a:pPr lvl="1"/>
            <a:r>
              <a:rPr lang="fr-FR" dirty="0" smtClean="0"/>
              <a:t>Est-ce qu’il traite la dette technique ?</a:t>
            </a: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14" y="2344666"/>
            <a:ext cx="4826561" cy="36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qu’un coach Agile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845427"/>
          </a:xfrm>
        </p:spPr>
        <p:txBody>
          <a:bodyPr/>
          <a:lstStyle/>
          <a:p>
            <a:r>
              <a:rPr lang="fr-FR" dirty="0" smtClean="0"/>
              <a:t>Vu d’un financier</a:t>
            </a:r>
          </a:p>
          <a:p>
            <a:pPr lvl="1"/>
            <a:r>
              <a:rPr lang="fr-FR" dirty="0" smtClean="0"/>
              <a:t>Une personne qui coûte cher</a:t>
            </a:r>
          </a:p>
          <a:p>
            <a:pPr lvl="1"/>
            <a:r>
              <a:rPr lang="fr-FR" dirty="0" smtClean="0"/>
              <a:t>Qui ne rentre pas dans l’organigramme de l’entreprise</a:t>
            </a:r>
          </a:p>
          <a:p>
            <a:pPr lvl="1"/>
            <a:r>
              <a:rPr lang="fr-FR" dirty="0" smtClean="0"/>
              <a:t>Qui passe son temps à discuter</a:t>
            </a:r>
          </a:p>
          <a:p>
            <a:pPr lvl="1"/>
            <a:r>
              <a:rPr lang="fr-FR" dirty="0" smtClean="0"/>
              <a:t>Qui empêche les autres de travailler</a:t>
            </a:r>
          </a:p>
          <a:p>
            <a:pPr lvl="1"/>
            <a:r>
              <a:rPr lang="fr-FR" dirty="0" smtClean="0"/>
              <a:t>Qui ne produit rien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Son rôle n’est pas naturel. Il faut le valoriser.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19" y="3289328"/>
            <a:ext cx="4995845" cy="21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TDD – Test 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fr-FR" dirty="0"/>
          </a:p>
          <a:p>
            <a:pPr lvl="1"/>
            <a:r>
              <a:rPr lang="fr-FR" dirty="0" smtClean="0"/>
              <a:t>Est-ce que l’équipe connaît cette notion ?</a:t>
            </a:r>
          </a:p>
          <a:p>
            <a:pPr lvl="1"/>
            <a:r>
              <a:rPr lang="fr-FR" dirty="0" smtClean="0"/>
              <a:t>La pratique </a:t>
            </a:r>
            <a:r>
              <a:rPr lang="fr-FR" dirty="0" err="1" smtClean="0"/>
              <a:t>t’elle</a:t>
            </a:r>
            <a:r>
              <a:rPr lang="fr-FR" dirty="0" smtClean="0"/>
              <a:t> ?</a:t>
            </a:r>
          </a:p>
          <a:p>
            <a:pPr lvl="1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64" y="3234059"/>
            <a:ext cx="5127652" cy="25157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8" y="2585744"/>
            <a:ext cx="3016111" cy="31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5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 descr="GoogleParisTourEiff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3505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qu’un coach Agile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Selon la définition des fédérations de coaching professionnels</a:t>
            </a:r>
          </a:p>
          <a:p>
            <a:pPr lvl="1"/>
            <a:r>
              <a:rPr lang="fr-FR" dirty="0"/>
              <a:t>mettre en œuvre un accompagnement </a:t>
            </a:r>
            <a:r>
              <a:rPr lang="fr-FR" dirty="0" smtClean="0"/>
              <a:t>suivi</a:t>
            </a:r>
          </a:p>
          <a:p>
            <a:pPr lvl="1"/>
            <a:r>
              <a:rPr lang="fr-FR" dirty="0" smtClean="0"/>
              <a:t>sur </a:t>
            </a:r>
            <a:r>
              <a:rPr lang="fr-FR" dirty="0"/>
              <a:t>une période </a:t>
            </a:r>
            <a:r>
              <a:rPr lang="fr-FR" dirty="0" smtClean="0"/>
              <a:t>déterminée</a:t>
            </a:r>
          </a:p>
          <a:p>
            <a:pPr lvl="1"/>
            <a:r>
              <a:rPr lang="fr-FR" dirty="0" smtClean="0"/>
              <a:t>centré </a:t>
            </a:r>
            <a:r>
              <a:rPr lang="fr-FR" dirty="0"/>
              <a:t>sur la personne, l’équipe et/ou le système </a:t>
            </a:r>
            <a:endParaRPr lang="fr-FR" dirty="0" smtClean="0"/>
          </a:p>
          <a:p>
            <a:pPr lvl="1"/>
            <a:r>
              <a:rPr lang="fr-FR" dirty="0" smtClean="0"/>
              <a:t>visant </a:t>
            </a:r>
            <a:r>
              <a:rPr lang="fr-FR" dirty="0"/>
              <a:t>à faciliter l’atteinte des résultats concrets et mesurables</a:t>
            </a:r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sz="2000" dirty="0" smtClean="0"/>
          </a:p>
          <a:p>
            <a:r>
              <a:rPr lang="fr-FR" dirty="0" smtClean="0"/>
              <a:t>C’est beaucoup plus glamour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8" y="3714245"/>
            <a:ext cx="5082893" cy="21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75" y="3262312"/>
            <a:ext cx="6096000" cy="2162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L’atteinte des résultats…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821150"/>
          </a:xfrm>
        </p:spPr>
        <p:txBody>
          <a:bodyPr/>
          <a:lstStyle/>
          <a:p>
            <a:r>
              <a:rPr lang="fr-FR" dirty="0" smtClean="0"/>
              <a:t>Qu’est-ce qui coûte le plus cher au projet ?</a:t>
            </a:r>
          </a:p>
          <a:p>
            <a:pPr lvl="1"/>
            <a:r>
              <a:rPr lang="fr-FR" dirty="0" smtClean="0"/>
              <a:t>Des difficultés à s’accorder sur l’expression du besoin</a:t>
            </a:r>
          </a:p>
          <a:p>
            <a:pPr lvl="1"/>
            <a:r>
              <a:rPr lang="fr-FR" dirty="0"/>
              <a:t>Ne pas se concentrer sur les bons objectifs</a:t>
            </a:r>
          </a:p>
          <a:p>
            <a:pPr lvl="1"/>
            <a:r>
              <a:rPr lang="fr-FR" dirty="0"/>
              <a:t>Des difficultés à prendre des décisions</a:t>
            </a:r>
          </a:p>
          <a:p>
            <a:pPr lvl="1"/>
            <a:r>
              <a:rPr lang="fr-FR" dirty="0" smtClean="0"/>
              <a:t>L’absence de méthodes de travail industrialisées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processus enroué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sz="1500" dirty="0" smtClean="0"/>
          </a:p>
          <a:p>
            <a:r>
              <a:rPr lang="fr-FR" dirty="0" smtClean="0"/>
              <a:t>Le coach va s’intéresser à ces choses là…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5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coach est sur le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Il est avec l’équipe pendant tout le coaching</a:t>
            </a:r>
          </a:p>
          <a:p>
            <a:pPr lvl="1"/>
            <a:r>
              <a:rPr lang="fr-FR" dirty="0" smtClean="0"/>
              <a:t>Participe aux cérémonies</a:t>
            </a:r>
          </a:p>
          <a:p>
            <a:pPr lvl="1"/>
            <a:r>
              <a:rPr lang="fr-FR" dirty="0" smtClean="0"/>
              <a:t>Partage les inquiétudes</a:t>
            </a:r>
          </a:p>
          <a:p>
            <a:pPr lvl="1"/>
            <a:r>
              <a:rPr lang="fr-FR" dirty="0" smtClean="0"/>
              <a:t>Réagit aux événements du moment</a:t>
            </a:r>
          </a:p>
          <a:p>
            <a:pPr lvl="1"/>
            <a:r>
              <a:rPr lang="fr-FR" dirty="0" smtClean="0"/>
              <a:t>Conseille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75" y="3018329"/>
            <a:ext cx="4906868" cy="28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intervient-il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3" y="1005115"/>
            <a:ext cx="8229600" cy="4525963"/>
          </a:xfrm>
        </p:spPr>
        <p:txBody>
          <a:bodyPr/>
          <a:lstStyle/>
          <a:p>
            <a:r>
              <a:rPr lang="fr-FR" dirty="0" smtClean="0"/>
              <a:t>En amont du projet, avec les managers</a:t>
            </a:r>
          </a:p>
          <a:p>
            <a:r>
              <a:rPr lang="fr-FR" dirty="0" smtClean="0"/>
              <a:t>Lors de la mise en place du projet</a:t>
            </a:r>
          </a:p>
          <a:p>
            <a:r>
              <a:rPr lang="fr-FR" dirty="0" smtClean="0"/>
              <a:t>Lorsque le projet opère une transformation Agile</a:t>
            </a:r>
          </a:p>
          <a:p>
            <a:r>
              <a:rPr lang="fr-FR" dirty="0" smtClean="0"/>
              <a:t>Au devant de difficultés</a:t>
            </a:r>
            <a:endParaRPr lang="fr-FR" dirty="0"/>
          </a:p>
          <a:p>
            <a:r>
              <a:rPr lang="fr-FR" dirty="0" smtClean="0"/>
              <a:t>Pour faire un état des lieux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1" y="3673785"/>
            <a:ext cx="5207420" cy="21861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" y="3542889"/>
            <a:ext cx="36099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12854</TotalTime>
  <Words>1296</Words>
  <Application>Microsoft Macintosh PowerPoint</Application>
  <PresentationFormat>Présentation à l'écran (4:3)</PresentationFormat>
  <Paragraphs>293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51</vt:i4>
      </vt:variant>
    </vt:vector>
  </HeadingPairs>
  <TitlesOfParts>
    <vt:vector size="53" baseType="lpstr">
      <vt:lpstr>Thème Office</vt:lpstr>
      <vt:lpstr>Conception personnalisée</vt:lpstr>
      <vt:lpstr>Le rôle du coach Agile et son apport pour le projet</vt:lpstr>
      <vt:lpstr>Sommaire</vt:lpstr>
      <vt:lpstr>Qui suis-je ?</vt:lpstr>
      <vt:lpstr>Disclaimer</vt:lpstr>
      <vt:lpstr>Qu’est-ce qu’un coach Agile ?</vt:lpstr>
      <vt:lpstr>Qu’est-ce qu’un coach Agile ?</vt:lpstr>
      <vt:lpstr>L’atteinte des résultats…</vt:lpstr>
      <vt:lpstr>Le coach est sur le terrain</vt:lpstr>
      <vt:lpstr>Quand intervient-il ?</vt:lpstr>
      <vt:lpstr>Ce que s’interdit le coach</vt:lpstr>
      <vt:lpstr>Ce que s’interdit le coach</vt:lpstr>
      <vt:lpstr>Ce que s’interdit le coach</vt:lpstr>
      <vt:lpstr>Ce que s’interdit le coach</vt:lpstr>
      <vt:lpstr>L’accompagnement du coach</vt:lpstr>
      <vt:lpstr>Ce que fait le coach</vt:lpstr>
      <vt:lpstr>Ce que fait le coach</vt:lpstr>
      <vt:lpstr>Ce que fait le coach</vt:lpstr>
      <vt:lpstr>Ce que fait le coach</vt:lpstr>
      <vt:lpstr>Ce que fait le coach</vt:lpstr>
      <vt:lpstr>Ce que fait le coach</vt:lpstr>
      <vt:lpstr>Ses points d’attention</vt:lpstr>
      <vt:lpstr>Des outils pour se faire aider</vt:lpstr>
      <vt:lpstr>Des outils pour se faire aider</vt:lpstr>
      <vt:lpstr>Le jeu</vt:lpstr>
      <vt:lpstr>Comment constater les résultats ?</vt:lpstr>
      <vt:lpstr>Une équipe mature est</vt:lpstr>
      <vt:lpstr>En conclusion</vt:lpstr>
      <vt:lpstr>Bonus</vt:lpstr>
      <vt:lpstr>Ses points d’attention</vt:lpstr>
      <vt:lpstr>Ses points d’attention</vt:lpstr>
      <vt:lpstr>Ses points d’attention</vt:lpstr>
      <vt:lpstr>Ses points d’attention</vt:lpstr>
      <vt:lpstr>Ses points d’attention</vt:lpstr>
      <vt:lpstr>Ses points d’attention</vt:lpstr>
      <vt:lpstr>Les cérémonies</vt:lpstr>
      <vt:lpstr>Les cérémonies</vt:lpstr>
      <vt:lpstr>Les cérémonies</vt:lpstr>
      <vt:lpstr>Les cérémonies</vt:lpstr>
      <vt:lpstr>Les acteurs</vt:lpstr>
      <vt:lpstr>Les acteurs</vt:lpstr>
      <vt:lpstr>Les acteurs</vt:lpstr>
      <vt:lpstr>Les acteurs</vt:lpstr>
      <vt:lpstr>Les artefacts</vt:lpstr>
      <vt:lpstr>Les artefacts</vt:lpstr>
      <vt:lpstr>Les indicateurs</vt:lpstr>
      <vt:lpstr>Les pratiques</vt:lpstr>
      <vt:lpstr>Les pratiques</vt:lpstr>
      <vt:lpstr>Les pratiques</vt:lpstr>
      <vt:lpstr>Les pratiques</vt:lpstr>
      <vt:lpstr>Les pratiques</vt:lpstr>
      <vt:lpstr>Merci</vt:lpstr>
    </vt:vector>
  </TitlesOfParts>
  <Manager/>
  <Company>Thales Services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rôle du coach Agile et son apport pour le projet</dc:title>
  <dc:subject/>
  <dc:creator>Franck Beulé blog sur beule.fr</dc:creator>
  <cp:keywords/>
  <dc:description/>
  <cp:lastModifiedBy>Office 2011</cp:lastModifiedBy>
  <cp:revision>178</cp:revision>
  <cp:lastPrinted>2010-10-01T09:06:20Z</cp:lastPrinted>
  <dcterms:created xsi:type="dcterms:W3CDTF">2010-09-28T13:26:45Z</dcterms:created>
  <dcterms:modified xsi:type="dcterms:W3CDTF">2013-11-12T22:10:03Z</dcterms:modified>
  <cp:category/>
</cp:coreProperties>
</file>